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0"/>
  </p:notesMasterIdLst>
  <p:handoutMasterIdLst>
    <p:handoutMasterId r:id="rId41"/>
  </p:handoutMasterIdLst>
  <p:sldIdLst>
    <p:sldId id="289" r:id="rId2"/>
    <p:sldId id="296" r:id="rId3"/>
    <p:sldId id="320" r:id="rId4"/>
    <p:sldId id="335" r:id="rId5"/>
    <p:sldId id="292" r:id="rId6"/>
    <p:sldId id="300" r:id="rId7"/>
    <p:sldId id="325" r:id="rId8"/>
    <p:sldId id="336" r:id="rId9"/>
    <p:sldId id="302" r:id="rId10"/>
    <p:sldId id="304" r:id="rId11"/>
    <p:sldId id="323" r:id="rId12"/>
    <p:sldId id="326" r:id="rId13"/>
    <p:sldId id="332" r:id="rId14"/>
    <p:sldId id="324" r:id="rId15"/>
    <p:sldId id="339" r:id="rId16"/>
    <p:sldId id="305" r:id="rId17"/>
    <p:sldId id="340" r:id="rId18"/>
    <p:sldId id="306" r:id="rId19"/>
    <p:sldId id="341" r:id="rId20"/>
    <p:sldId id="307" r:id="rId21"/>
    <p:sldId id="342" r:id="rId22"/>
    <p:sldId id="315" r:id="rId23"/>
    <p:sldId id="308" r:id="rId24"/>
    <p:sldId id="309" r:id="rId25"/>
    <p:sldId id="343" r:id="rId26"/>
    <p:sldId id="344" r:id="rId27"/>
    <p:sldId id="345" r:id="rId28"/>
    <p:sldId id="311" r:id="rId29"/>
    <p:sldId id="328" r:id="rId30"/>
    <p:sldId id="337" r:id="rId31"/>
    <p:sldId id="277" r:id="rId32"/>
    <p:sldId id="329" r:id="rId33"/>
    <p:sldId id="330" r:id="rId34"/>
    <p:sldId id="338" r:id="rId35"/>
    <p:sldId id="346" r:id="rId36"/>
    <p:sldId id="347" r:id="rId37"/>
    <p:sldId id="334" r:id="rId38"/>
    <p:sldId id="319" r:id="rId39"/>
  </p:sldIdLst>
  <p:sldSz cx="9144000" cy="5143500" type="screen16x9"/>
  <p:notesSz cx="7099300" cy="939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701"/>
    <a:srgbClr val="1C1B01"/>
    <a:srgbClr val="E54B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850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1452" y="-114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5D0A3CC-7E20-4F63-9516-D796856819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2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7513" y="704850"/>
            <a:ext cx="626427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64050"/>
            <a:ext cx="5207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810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28100"/>
            <a:ext cx="307657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65" tIns="47133" rIns="94265" bIns="47133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51420D1-BB55-46C1-9053-6A47C7E04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00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AB73AB5-4A69-46D3-9CFD-E5F5CD4DCF84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3FB66D6-2A9E-4B7F-93D4-18AF4373E8F7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1CF0D9E-28D3-4ABD-9BEC-77D0C492A737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1CF0D9E-28D3-4ABD-9BEC-77D0C492A737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5AE7573D-2F83-43D5-98FF-1A0F8B5ECAFF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DEC77CAD-4C00-44BC-837B-C10D0C7118E9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E065DD9-84B6-462F-95A7-A2CCAE2FE8B5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10C8D85-DE25-463F-B381-A95B79A7EFEC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4D2A3E05-40D1-4CC9-BBC2-70C6C31F0888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B36C486-D020-4767-BE5E-5EE2834BC4D6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0BC58B04-5CDF-4726-9F20-A3409AE144EE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8170B4FB-EA99-4549-8B40-786C3966B5F7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1F71AB6-7CD1-4C33-9F32-4C748CD570F6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513" y="704850"/>
            <a:ext cx="6264275" cy="35242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5137547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02544"/>
            <a:ext cx="7772400" cy="1440656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6300"/>
            <a:ext cx="2133600" cy="357188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8681"/>
            <a:ext cx="2895600" cy="357188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91062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67B0-5AC2-4FD1-9052-0397917030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1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FE1C-0928-4726-9BB8-633AF37CC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6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1C42-8D70-4CA4-9EAD-ADA021651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4838F-334D-4489-B84F-08F1F24AE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8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D504-1E94-4FF5-B7D1-AC1F954601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4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E80B3-69AC-478B-BB3B-BE32E82ED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F307-4CE7-482C-950D-7B79B1E86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4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37E6-06AB-4BAB-9172-D12AE6318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04F3-246B-40F6-80F9-A2A51A8FF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1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2E26-DC39-4FA4-9117-503F47051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3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4E62-6665-4408-8C5F-789B52545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8681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1B7E648-5326-4962-B0A1-6EEDE1590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5137547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38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8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8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38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084 h 1906"/>
                <a:gd name="T4" fmla="*/ 5884 w 5740"/>
                <a:gd name="T5" fmla="*/ 1084 h 1906"/>
                <a:gd name="T6" fmla="*/ 588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5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9"/>
          <p:cNvSpPr>
            <a:spLocks noGrp="1" noRot="1" noChangeArrowheads="1"/>
          </p:cNvSpPr>
          <p:nvPr>
            <p:ph type="title"/>
          </p:nvPr>
        </p:nvSpPr>
        <p:spPr>
          <a:xfrm>
            <a:off x="685800" y="571500"/>
            <a:ext cx="7772400" cy="1200150"/>
          </a:xfrm>
        </p:spPr>
        <p:txBody>
          <a:bodyPr/>
          <a:lstStyle/>
          <a:p>
            <a:pPr eaLnBrk="1" hangingPunct="1"/>
            <a:r>
              <a:rPr lang="en-US" sz="5400" b="0" smtClean="0">
                <a:effectLst/>
              </a:rPr>
              <a:t>Ethics and the Search for Moral Knowledge</a:t>
            </a:r>
          </a:p>
        </p:txBody>
      </p:sp>
      <p:sp>
        <p:nvSpPr>
          <p:cNvPr id="75784" name="Rectangle 1032"/>
          <p:cNvSpPr>
            <a:spLocks noGrp="1" noChangeArrowheads="1"/>
          </p:cNvSpPr>
          <p:nvPr>
            <p:ph type="body" idx="1"/>
          </p:nvPr>
        </p:nvSpPr>
        <p:spPr>
          <a:xfrm>
            <a:off x="457200" y="1640681"/>
            <a:ext cx="8229600" cy="295394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/>
              </a:rPr>
              <a:t>Morality in Light of Science and Postmodernism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b="1" dirty="0" smtClean="0"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R Scott Smith, PhD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Biola University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Scott.smith@biola.edu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More alternatives: Hume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1711-1776 (England)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Morality is a matter of the sentiments, not reason.  A statement like “murder is wrong” is really </a:t>
            </a:r>
            <a:r>
              <a:rPr lang="en-US" sz="2400" i="1" dirty="0" smtClean="0">
                <a:effectLst/>
              </a:rPr>
              <a:t>just</a:t>
            </a:r>
            <a:r>
              <a:rPr lang="en-US" sz="2400" dirty="0" smtClean="0">
                <a:effectLst/>
              </a:rPr>
              <a:t> an expression of feelings (</a:t>
            </a:r>
            <a:r>
              <a:rPr lang="en-US" sz="2400" i="1" dirty="0" smtClean="0">
                <a:effectLst/>
              </a:rPr>
              <a:t>emotivism</a:t>
            </a:r>
            <a:r>
              <a:rPr lang="en-US" sz="2400" dirty="0" smtClean="0">
                <a:effectLst/>
              </a:rPr>
              <a:t>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Two examples of (many) problems: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>
                <a:effectLst/>
              </a:rPr>
              <a:t>Murder is wrong is not just a descriptive claim.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>
                <a:effectLst/>
              </a:rPr>
              <a:t>If feelings change, so can the morality of an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More alternatives: Kant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1724-1804, </a:t>
            </a:r>
            <a:r>
              <a:rPr lang="en-US" sz="2400" dirty="0" smtClean="0"/>
              <a:t>Germany</a:t>
            </a:r>
          </a:p>
          <a:p>
            <a:pPr marL="609600" indent="-609600" eaLnBrk="1" hangingPunct="1">
              <a:defRPr/>
            </a:pPr>
            <a:r>
              <a:rPr lang="en-US" sz="2400" dirty="0" smtClean="0"/>
              <a:t>We cannot know things in themselves, but only as they </a:t>
            </a:r>
            <a:r>
              <a:rPr lang="en-US" sz="2400" i="1" dirty="0" smtClean="0"/>
              <a:t>appear</a:t>
            </a:r>
            <a:r>
              <a:rPr lang="en-US" sz="2400" dirty="0" smtClean="0"/>
              <a:t> to us (empiricism)</a:t>
            </a:r>
          </a:p>
          <a:p>
            <a:pPr marL="609600" indent="-609600" eaLnBrk="1" hangingPunct="1">
              <a:defRPr/>
            </a:pPr>
            <a:r>
              <a:rPr lang="en-US" sz="2400" dirty="0" smtClean="0"/>
              <a:t>All knowledge comes by way of the 5 senses</a:t>
            </a:r>
          </a:p>
          <a:p>
            <a:pPr marL="609600" indent="-609600" eaLnBrk="1" hangingPunct="1">
              <a:defRPr/>
            </a:pPr>
            <a:r>
              <a:rPr lang="en-US" sz="2400" dirty="0" smtClean="0"/>
              <a:t>This divides reality into 2 realms: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i="1" dirty="0" smtClean="0"/>
              <a:t>phenomena</a:t>
            </a:r>
            <a:r>
              <a:rPr lang="en-US" sz="2400" dirty="0" smtClean="0"/>
              <a:t>, which science investigates, using empirical methods (gives us </a:t>
            </a:r>
            <a:r>
              <a:rPr lang="en-US" sz="2400" i="1" dirty="0" smtClean="0"/>
              <a:t>knowledge</a:t>
            </a:r>
            <a:r>
              <a:rPr lang="en-US" sz="2400" dirty="0" smtClean="0"/>
              <a:t> of reality, facts)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i="1" dirty="0" smtClean="0"/>
              <a:t>noumena</a:t>
            </a:r>
            <a:r>
              <a:rPr lang="en-US" sz="2400" dirty="0" smtClean="0"/>
              <a:t>, the realm of things in themselves (a posit) – we act as if these are so, but cannot </a:t>
            </a:r>
            <a:r>
              <a:rPr lang="en-US" sz="2400" i="1" dirty="0" smtClean="0"/>
              <a:t>know</a:t>
            </a:r>
            <a:r>
              <a:rPr lang="en-US" sz="2400" dirty="0" smtClean="0"/>
              <a:t> them as such.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13692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Assessing Kant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1"/>
            <a:ext cx="8229600" cy="436602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For him, morals are absolute commands, something </a:t>
            </a:r>
            <a:r>
              <a:rPr lang="en-US" sz="2400" i="1" dirty="0" smtClean="0">
                <a:effectLst/>
              </a:rPr>
              <a:t>we will </a:t>
            </a:r>
            <a:r>
              <a:rPr lang="en-US" sz="2400" dirty="0" smtClean="0">
                <a:effectLst/>
              </a:rPr>
              <a:t>to be universally valid for all. They are not a matter of God’s commands.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Problems: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1. Just because Kant thought morals were absolute commands, why should we choose that starting point? Why not Hume’s?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2. If knowledge comes empirically, then why should we think (with Kant) that we can have moral knowledge?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Assessing Kant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356592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/>
              <a:t>More problems:</a:t>
            </a:r>
          </a:p>
          <a:p>
            <a:pPr marL="0" indent="0" eaLnBrk="1" hangingPunct="1">
              <a:buNone/>
              <a:defRPr/>
            </a:pPr>
            <a:r>
              <a:rPr lang="en-US" sz="2800" dirty="0">
                <a:effectLst/>
              </a:rPr>
              <a:t>3. Couldn’t some group in power decide to will for all what they </a:t>
            </a:r>
            <a:r>
              <a:rPr lang="en-US" sz="2800" i="1" dirty="0">
                <a:effectLst/>
              </a:rPr>
              <a:t>want</a:t>
            </a:r>
            <a:r>
              <a:rPr lang="en-US" sz="2800" dirty="0">
                <a:effectLst/>
              </a:rPr>
              <a:t> to be “objectively true”? It’s all power</a:t>
            </a:r>
            <a:r>
              <a:rPr lang="en-US" sz="2800" dirty="0" smtClean="0">
                <a:effectLst/>
              </a:rPr>
              <a:t>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>
                <a:effectLst/>
              </a:rPr>
              <a:t>4</a:t>
            </a:r>
            <a:r>
              <a:rPr lang="en-US" sz="2800" dirty="0" smtClean="0">
                <a:effectLst/>
              </a:rPr>
              <a:t>. </a:t>
            </a:r>
            <a:r>
              <a:rPr lang="en-US" sz="2800" dirty="0">
                <a:effectLst/>
              </a:rPr>
              <a:t>Instead, morals are like religion – from the realm of the private, subjective, and opinion.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>
                <a:effectLst/>
              </a:rPr>
              <a:t>5</a:t>
            </a:r>
            <a:r>
              <a:rPr lang="en-US" sz="2800" dirty="0" smtClean="0">
                <a:effectLst/>
              </a:rPr>
              <a:t>. </a:t>
            </a:r>
            <a:r>
              <a:rPr lang="en-US" sz="2800" dirty="0">
                <a:effectLst/>
              </a:rPr>
              <a:t>So, murder &amp; rape’s being wrong are just our constructs after all.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effectLst/>
              </a:rPr>
              <a:t>The “fact-value split’s” legacy </a:t>
            </a:r>
            <a:r>
              <a:rPr lang="en-US" sz="3200" i="1" dirty="0" smtClean="0">
                <a:effectLst/>
              </a:rPr>
              <a:t>after</a:t>
            </a:r>
            <a:r>
              <a:rPr lang="en-US" sz="3200" dirty="0" smtClean="0">
                <a:effectLst/>
              </a:rPr>
              <a:t> Kant: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0"/>
            <a:ext cx="80772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/>
              </a:rPr>
              <a:t>Science</a:t>
            </a:r>
            <a:r>
              <a:rPr lang="en-US" dirty="0">
                <a:effectLst/>
              </a:rPr>
              <a:t>:</a:t>
            </a:r>
            <a:endParaRPr lang="en-US" dirty="0" smtClean="0">
              <a:effectLst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ffectLst/>
              </a:rPr>
              <a:t>Uses empirical method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ffectLst/>
              </a:rPr>
              <a:t>Gives us knowledge of objective truths, facts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ffectLst/>
              </a:rPr>
              <a:t>Science practiced naturalistically (see the historical development in science)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ffectLst/>
              </a:rPr>
              <a:t>The </a:t>
            </a:r>
            <a:r>
              <a:rPr lang="en-US" i="1" dirty="0" smtClean="0">
                <a:effectLst/>
              </a:rPr>
              <a:t>public</a:t>
            </a:r>
            <a:r>
              <a:rPr lang="en-US" dirty="0" smtClean="0">
                <a:effectLst/>
              </a:rPr>
              <a:t> sphere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effectLst/>
              </a:rPr>
              <a:t>The fact-value split’s legacy </a:t>
            </a:r>
            <a:r>
              <a:rPr lang="en-US" sz="3200" i="1" dirty="0" smtClean="0">
                <a:effectLst/>
              </a:rPr>
              <a:t>after</a:t>
            </a:r>
            <a:r>
              <a:rPr lang="en-US" sz="3200" dirty="0" smtClean="0">
                <a:effectLst/>
              </a:rPr>
              <a:t> Kant 2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1" y="1200150"/>
            <a:ext cx="8153400" cy="3314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/>
              </a:rPr>
              <a:t>Ethics (and religion):</a:t>
            </a:r>
            <a:r>
              <a:rPr lang="en-US" b="1" u="sng" dirty="0" smtClean="0">
                <a:effectLst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ffectLst/>
              </a:rPr>
              <a:t>These are “up to us,” being personal (or social) preferences, opinions, values, or constructs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ffectLst/>
              </a:rPr>
              <a:t>The </a:t>
            </a:r>
            <a:r>
              <a:rPr lang="en-US" i="1" dirty="0" smtClean="0">
                <a:effectLst/>
              </a:rPr>
              <a:t>private</a:t>
            </a:r>
            <a:r>
              <a:rPr lang="en-US" dirty="0" smtClean="0">
                <a:effectLst/>
              </a:rPr>
              <a:t> sphere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4072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ffectLst/>
              </a:rPr>
              <a:t>More alternatives: Bentham &amp; Mill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</a:rPr>
              <a:t>Bentham (1748-1832), England, &amp; J.S. Mill (1806-1873), U.S.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Utilitarianism: right/wrong depends on the sum of the good and bad consequences (due to empiricism’s &amp; nominalism’s influences).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Utilitarianism assessed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dirty="0">
                <a:effectLst/>
              </a:rPr>
              <a:t>Problems: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>
                <a:effectLst/>
              </a:rPr>
              <a:t>There is no intrinsic right or wrong (why? no essences), since everything is based on the sum of the consequences.  So, murder or rape’s wrongness could turn out otherwise.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>
                <a:effectLst/>
              </a:rPr>
              <a:t>Who gets to define what are ‘good’ &amp; ‘bad’ consequences at the start?  On what basis?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58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More alternatives: Naturalism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7750"/>
            <a:ext cx="8229600" cy="339447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All is natural; there is no God, or immaterial entities, like souls, or morals. </a:t>
            </a:r>
            <a:r>
              <a:rPr lang="en-US" i="1" dirty="0" smtClean="0">
                <a:effectLst/>
              </a:rPr>
              <a:t>So, there are no Platonic universals</a:t>
            </a:r>
            <a:r>
              <a:rPr lang="en-US" dirty="0" smtClean="0">
                <a:effectLst/>
              </a:rPr>
              <a:t>. All is physical, or dependent thereon (i.e., morals can be reduced to something else). Everything is </a:t>
            </a:r>
            <a:r>
              <a:rPr lang="en-US" i="1" dirty="0" smtClean="0">
                <a:effectLst/>
              </a:rPr>
              <a:t>particular</a:t>
            </a:r>
            <a:r>
              <a:rPr lang="en-US" dirty="0" smtClean="0">
                <a:effectLst/>
              </a:rPr>
              <a:t> (nominalism) seems to be the best fit with naturalism.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Naturalism’s Options in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Morality is a biological adaptation (Michael Ruse)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Same-sex behavior is permissible because it is genetically determined.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Right or wrong are a matter of the movement of body parts (Rachels)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They are what science measures; e.g., do a survey &amp; see what most people prefer.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They are what promote survival.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1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There are many competing moral voices today…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</a:rPr>
              <a:t>“That’s true for you, but not for me…” (as though truth is up to us)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“Religiously-based moral considerations should be left out of the public sphere”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“Morality is just a biological adaptation”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“Same-sex marriages should be permitted because they convey dignity upon the partners.”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“Muslims should be allowed to practice </a:t>
            </a:r>
            <a:r>
              <a:rPr lang="en-US" sz="2800" i="1" dirty="0" smtClean="0">
                <a:effectLst/>
              </a:rPr>
              <a:t>sharia</a:t>
            </a:r>
            <a:r>
              <a:rPr lang="en-US" sz="2800" dirty="0" smtClean="0">
                <a:effectLst/>
              </a:rPr>
              <a:t> law.”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1940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Naturalistic ethics assessed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1"/>
            <a:ext cx="8229600" cy="402312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These are largely just descriptive, which fits with understandings of physical stuff.  But, morality is prescriptive.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If morality as objective is just an illusion of our genes (Ruse), then murder’s being wrong could have turned out otherwise…</a:t>
            </a:r>
            <a:r>
              <a:rPr lang="en-US" sz="2800" i="1" dirty="0" smtClean="0">
                <a:effectLst/>
              </a:rPr>
              <a:t>really?</a:t>
            </a:r>
            <a:r>
              <a:rPr lang="en-US" sz="2800" dirty="0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1940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Naturalistic ethics assessed 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1"/>
            <a:ext cx="8229600" cy="402312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What about counter-examples of what most people prefer, such as racial discrimination in the South in the 1950s &amp; 60s?  A moral reformer (like MLK) would have been immoral.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Is the principle, murder is wrong, just physical? (e.g., just a sentence?)</a:t>
            </a:r>
          </a:p>
        </p:txBody>
      </p:sp>
    </p:spTree>
    <p:extLst>
      <p:ext uri="{BB962C8B-B14F-4D97-AF65-F5344CB8AC3E}">
        <p14:creationId xmlns:p14="http://schemas.microsoft.com/office/powerpoint/2010/main" val="427463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/>
              </a:rPr>
              <a:t>More Problems for Naturalistic Ethics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Can we really trust our brains and senses to give us knowledge of reality if they evolved by natural selection?</a:t>
            </a:r>
          </a:p>
          <a:p>
            <a:r>
              <a:rPr lang="en-US" sz="2400" dirty="0" smtClean="0">
                <a:effectLst/>
              </a:rPr>
              <a:t>Should we really believe what they tell us is true if we are just physical beings, determined by laws of nature?</a:t>
            </a:r>
          </a:p>
          <a:p>
            <a:r>
              <a:rPr lang="en-US" sz="2400" dirty="0" smtClean="0">
                <a:effectLst/>
              </a:rPr>
              <a:t>Also, morality is </a:t>
            </a:r>
            <a:r>
              <a:rPr lang="en-US" sz="2400" i="1" dirty="0" smtClean="0">
                <a:effectLst/>
              </a:rPr>
              <a:t>just</a:t>
            </a:r>
            <a:r>
              <a:rPr lang="en-US" sz="2400" dirty="0" smtClean="0">
                <a:effectLst/>
              </a:rPr>
              <a:t> a way of describing &amp; conceiving of the physical (which we’ll look at more shortly).</a:t>
            </a:r>
          </a:p>
          <a:p>
            <a:r>
              <a:rPr lang="en-US" sz="2400" dirty="0" smtClean="0">
                <a:effectLst/>
              </a:rPr>
              <a:t>There are no real beliefs, thoughts, concepts, experiences, etc. – so, no knowledge!</a:t>
            </a:r>
          </a:p>
          <a:p>
            <a:r>
              <a:rPr lang="en-US" sz="2400" dirty="0" smtClean="0">
                <a:effectLst/>
              </a:rPr>
              <a:t>This means the “fact” side of the “split” is false.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More alternatives: Relativism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7750"/>
            <a:ext cx="8229600" cy="339447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In the west, it arose from naturalism, empiricism, &amp; nominalism (no universals exist; and we cannot know any universals).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i="1" dirty="0" smtClean="0">
                <a:effectLst/>
              </a:rPr>
              <a:t>Diversity thesis</a:t>
            </a:r>
            <a:r>
              <a:rPr lang="en-US" sz="2400" dirty="0" smtClean="0">
                <a:effectLst/>
              </a:rPr>
              <a:t>: Morality does in fact vary from people to people, and society to society.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i="1" dirty="0" smtClean="0">
                <a:effectLst/>
              </a:rPr>
              <a:t>Dependency thesis</a:t>
            </a:r>
            <a:r>
              <a:rPr lang="en-US" sz="2400" dirty="0" smtClean="0">
                <a:effectLst/>
              </a:rPr>
              <a:t>: What makes something right depends on a person (or society) accepting it as right, which </a:t>
            </a:r>
            <a:r>
              <a:rPr lang="en-US" sz="2400" b="1" i="1" dirty="0" smtClean="0">
                <a:effectLst/>
              </a:rPr>
              <a:t>makes</a:t>
            </a:r>
            <a:r>
              <a:rPr lang="en-US" sz="2400" dirty="0" smtClean="0">
                <a:effectLst/>
              </a:rPr>
              <a:t> it right for that person or society.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>
                <a:effectLst/>
              </a:rPr>
              <a:t>Therefore, there are no universally valid, objective moral truths for all people in all times and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1940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Relativism assessed 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1"/>
            <a:ext cx="8229600" cy="396597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Problems: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If true, then murder or rape’s being wrong could have been different.  But that is not so.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No moral difference between Hitler, Stalin,  Gandhi, Mother Teresa, Jesus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Morality, as the proper way to resolve interpersonal conflicts, collapses.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1940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Relativism assessed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1"/>
            <a:ext cx="8229600" cy="396597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Problems: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No one can live this way.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Civil disobedience is immoral.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dirty="0" smtClean="0">
              <a:effectLst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dirty="0" smtClean="0">
                <a:effectLst/>
              </a:rPr>
              <a:t>A bad reason to be tolerant…</a:t>
            </a:r>
          </a:p>
        </p:txBody>
      </p:sp>
    </p:spTree>
    <p:extLst>
      <p:ext uri="{BB962C8B-B14F-4D97-AF65-F5344CB8AC3E}">
        <p14:creationId xmlns:p14="http://schemas.microsoft.com/office/powerpoint/2010/main" val="1435532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/>
              </a:rPr>
              <a:t>More alternatives: Postmodernism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8229600" cy="3394472"/>
          </a:xfrm>
        </p:spPr>
        <p:txBody>
          <a:bodyPr/>
          <a:lstStyle/>
          <a:p>
            <a:r>
              <a:rPr lang="en-US" b="1" i="1" dirty="0" smtClean="0">
                <a:effectLst/>
              </a:rPr>
              <a:t>“Everything is interpretation</a:t>
            </a:r>
            <a:r>
              <a:rPr lang="en-US" b="1" dirty="0" smtClean="0">
                <a:effectLst/>
              </a:rPr>
              <a:t>.”</a:t>
            </a:r>
          </a:p>
          <a:p>
            <a:r>
              <a:rPr lang="en-US" dirty="0" smtClean="0">
                <a:effectLst/>
              </a:rPr>
              <a:t>There is a real world, but we are so “situated” that our only access to it is through the mediation of our language, culture, biases, perspectives, etc.</a:t>
            </a:r>
          </a:p>
          <a:p>
            <a:r>
              <a:rPr lang="en-US" dirty="0" smtClean="0">
                <a:effectLst/>
              </a:rPr>
              <a:t>We even cannot take off our “lenses” and see or know reality as it truly is in itself (directly, immediately).</a:t>
            </a:r>
          </a:p>
          <a:p>
            <a:endParaRPr lang="en-US" b="1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35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Postmodernism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Morality is better understood as being embodied in the narrative/story of a community of which we are part.  That story is tied to a particular language, too.</a:t>
            </a:r>
          </a:p>
          <a:p>
            <a:r>
              <a:rPr lang="en-US" dirty="0" smtClean="0">
                <a:effectLst/>
              </a:rPr>
              <a:t>Examples: MacIntyre, Hauerwas, McLaren, Murphy,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89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36552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Postmodernism assessed</a:t>
            </a:r>
            <a:endParaRPr lang="en-US" dirty="0" smtClean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229600" cy="385167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Problems: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>
                <a:effectLst/>
              </a:rPr>
              <a:t>If rape is wrong </a:t>
            </a:r>
            <a:r>
              <a:rPr lang="en-US" sz="2800" i="1" dirty="0" smtClean="0">
                <a:effectLst/>
              </a:rPr>
              <a:t>because</a:t>
            </a:r>
            <a:r>
              <a:rPr lang="en-US" sz="2800" dirty="0" smtClean="0">
                <a:effectLst/>
              </a:rPr>
              <a:t> it is part of our narrative, it could happen that we could find a story in which rape is right, or permissible.  Could that make rape right?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>
                <a:effectLst/>
              </a:rPr>
              <a:t>Is it really just due to our biases, perspectives, historical situatedness, etc., that we know murder is wrong?  What about other cultures?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>
                <a:effectLst/>
              </a:rPr>
              <a:t>Suppose we change how people talk in a culture.  Can that really change murder from being wrong?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>
                <a:effectLst/>
              </a:rPr>
              <a:t>We cannot really know anything.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9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ffectLst/>
              </a:rPr>
              <a:t>What then </a:t>
            </a:r>
            <a:r>
              <a:rPr lang="en-US" sz="3600" i="1" dirty="0" smtClean="0">
                <a:effectLst/>
              </a:rPr>
              <a:t>are</a:t>
            </a:r>
            <a:r>
              <a:rPr lang="en-US" sz="3600" dirty="0" smtClean="0">
                <a:effectLst/>
              </a:rPr>
              <a:t> these core, moral truths?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51"/>
            <a:ext cx="8229600" cy="373737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Summary of alternatives:</a:t>
            </a:r>
          </a:p>
          <a:p>
            <a:pPr eaLnBrk="1" hangingPunct="1">
              <a:defRPr/>
            </a:pPr>
            <a:r>
              <a:rPr lang="en-US" sz="2400" i="1" dirty="0" smtClean="0">
                <a:effectLst/>
              </a:rPr>
              <a:t>Are they just how we happen to talk?</a:t>
            </a:r>
          </a:p>
          <a:p>
            <a:pPr eaLnBrk="1" hangingPunct="1">
              <a:defRPr/>
            </a:pPr>
            <a:r>
              <a:rPr lang="en-US" sz="2400" i="1" dirty="0" smtClean="0">
                <a:effectLst/>
              </a:rPr>
              <a:t>Are they physical things? (evolution?)</a:t>
            </a:r>
          </a:p>
          <a:p>
            <a:pPr eaLnBrk="1" hangingPunct="1">
              <a:defRPr/>
            </a:pPr>
            <a:r>
              <a:rPr lang="en-US" sz="2400" i="1" dirty="0" smtClean="0">
                <a:effectLst/>
              </a:rPr>
              <a:t>Are they just ways of behaving, or moving our bodies?</a:t>
            </a:r>
          </a:p>
          <a:p>
            <a:pPr eaLnBrk="1" hangingPunct="1">
              <a:defRPr/>
            </a:pPr>
            <a:r>
              <a:rPr lang="en-US" sz="2400" i="1" dirty="0" smtClean="0">
                <a:effectLst/>
              </a:rPr>
              <a:t>Are they just utilitarian truths?</a:t>
            </a:r>
          </a:p>
          <a:p>
            <a:pPr eaLnBrk="1" hangingPunct="1">
              <a:defRPr/>
            </a:pPr>
            <a:r>
              <a:rPr lang="en-US" sz="2400" i="1" dirty="0" smtClean="0">
                <a:effectLst/>
              </a:rPr>
              <a:t>Are they just emotive utterances?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But all these views fail to do justice to these core morals.</a:t>
            </a:r>
          </a:p>
          <a:p>
            <a:pPr eaLnBrk="1" hangingPunct="1">
              <a:defRPr/>
            </a:pPr>
            <a:r>
              <a:rPr lang="en-US" i="1" dirty="0" smtClean="0">
                <a:effectLst/>
              </a:rPr>
              <a:t>So, what are they?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What </a:t>
            </a:r>
            <a:r>
              <a:rPr lang="en-US" i="1" smtClean="0">
                <a:effectLst/>
              </a:rPr>
              <a:t>should</a:t>
            </a:r>
            <a:r>
              <a:rPr lang="en-US" smtClean="0">
                <a:effectLst/>
              </a:rPr>
              <a:t> we think about these many claims? Why?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There are many, many voices/sources for moral claims these days.</a:t>
            </a:r>
          </a:p>
          <a:p>
            <a:pPr eaLnBrk="1" hangingPunct="1"/>
            <a:endParaRPr lang="en-US" smtClean="0">
              <a:effectLst/>
            </a:endParaRPr>
          </a:p>
          <a:p>
            <a:pPr eaLnBrk="1" hangingPunct="1"/>
            <a:r>
              <a:rPr lang="en-US" smtClean="0">
                <a:effectLst/>
              </a:rPr>
              <a:t>If morals are simply “up to us,” or are just personal and private views, then it seems there is no way to come to a normative conclusion for all.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on Nominalism…?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229600" cy="362307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All morals are particulars; there are no real universal morals that exist.</a:t>
            </a:r>
          </a:p>
          <a:p>
            <a:pPr>
              <a:defRPr/>
            </a:pPr>
            <a:r>
              <a:rPr lang="en-US" sz="2400" dirty="0" smtClean="0"/>
              <a:t>What is in common morally in some group is due to how they talk therein (the words used).</a:t>
            </a:r>
          </a:p>
          <a:p>
            <a:pPr>
              <a:defRPr/>
            </a:pPr>
            <a:r>
              <a:rPr lang="en-US" sz="2400" dirty="0" smtClean="0"/>
              <a:t>There are no essences to morals, since they can be eliminated. So, even murder’s being wrong could have turned out otherwise.</a:t>
            </a:r>
          </a:p>
          <a:p>
            <a:pPr>
              <a:defRPr/>
            </a:pPr>
            <a:r>
              <a:rPr lang="en-US" sz="2400" dirty="0" smtClean="0"/>
              <a:t>Some Christians: due to God’s </a:t>
            </a:r>
            <a:r>
              <a:rPr lang="en-US" sz="2400" i="1" dirty="0" smtClean="0"/>
              <a:t>will,</a:t>
            </a:r>
            <a:r>
              <a:rPr lang="en-US" sz="2400" dirty="0" smtClean="0"/>
              <a:t> &amp; not some further character qualities of His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9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ffectLst/>
              </a:rPr>
              <a:t>What is the </a:t>
            </a:r>
            <a:r>
              <a:rPr lang="en-US" sz="3600" i="1" dirty="0" smtClean="0">
                <a:effectLst/>
              </a:rPr>
              <a:t>best explanation </a:t>
            </a:r>
            <a:r>
              <a:rPr lang="en-US" sz="3600" dirty="0" smtClean="0">
                <a:effectLst/>
              </a:rPr>
              <a:t>for what they are?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0"/>
            <a:ext cx="8229600" cy="373737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ffectLst/>
              </a:rPr>
              <a:t>They seem to be objectively real. They exist independently of us, as moral principles.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ffectLst/>
              </a:rPr>
              <a:t>They simply seem to be valid in themselves, and not due to anything else (like, the consequences).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>
                <a:effectLst/>
              </a:rPr>
              <a:t>They seem to be a “one and many” – i.e., one principle, yet many instances/examples. That is, they seem to be Platonic-like </a:t>
            </a:r>
            <a:r>
              <a:rPr lang="en-US" sz="2400" i="1" dirty="0" smtClean="0">
                <a:effectLst/>
              </a:rPr>
              <a:t>universals</a:t>
            </a:r>
            <a:r>
              <a:rPr lang="en-US" sz="2400" dirty="0" smtClean="0">
                <a:effectLst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65127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/>
              </a:rPr>
              <a:t>T</a:t>
            </a:r>
            <a:r>
              <a:rPr lang="en-US" sz="3600" dirty="0" smtClean="0">
                <a:effectLst/>
              </a:rPr>
              <a:t>wo options 1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b="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51"/>
            <a:ext cx="8229600" cy="373737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effectLst/>
              </a:rPr>
              <a:t>Plato’s view</a:t>
            </a:r>
            <a:r>
              <a:rPr lang="en-US" sz="2800" dirty="0" smtClean="0">
                <a:effectLst/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>
                <a:effectLst/>
              </a:rPr>
              <a:t>Maybe they just exist, like Plato thought: as part of the </a:t>
            </a:r>
            <a:r>
              <a:rPr lang="en-US" sz="2800" i="1" dirty="0" smtClean="0">
                <a:effectLst/>
              </a:rPr>
              <a:t>forms</a:t>
            </a:r>
            <a:r>
              <a:rPr lang="en-US" sz="2800" dirty="0" smtClean="0">
                <a:effectLst/>
              </a:rPr>
              <a:t> – a realm of heavenly values that just exist as brute, immaterial features of reality.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>
                <a:effectLst/>
              </a:rPr>
              <a:t>But, if so, why would they have anything to do with us?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dirty="0" smtClean="0">
                <a:effectLst/>
              </a:rPr>
              <a:t>And, why would we feel guilt and shame when we break these?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53697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Two Options 2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42950"/>
            <a:ext cx="8229600" cy="385167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i="1" dirty="0" smtClean="0">
                <a:effectLst/>
              </a:rPr>
              <a:t>Theistic view</a:t>
            </a:r>
            <a:r>
              <a:rPr lang="en-US" sz="2400" dirty="0" smtClean="0">
                <a:effectLst/>
              </a:rPr>
              <a:t>:</a:t>
            </a:r>
          </a:p>
          <a:p>
            <a:pPr eaLnBrk="1" hangingPunct="1">
              <a:defRPr/>
            </a:pPr>
            <a:r>
              <a:rPr lang="en-US" sz="2400" dirty="0">
                <a:effectLst/>
              </a:rPr>
              <a:t>They are better explained if they are grounded in a moral being, in the presence of whom we feel approval or shame</a:t>
            </a:r>
          </a:p>
          <a:p>
            <a:pPr eaLnBrk="1" hangingPunct="1">
              <a:defRPr/>
            </a:pPr>
            <a:r>
              <a:rPr lang="en-US" sz="2400" dirty="0">
                <a:effectLst/>
              </a:rPr>
              <a:t>Best explanation: they are grounded in God’s character, nature (not His will – Euthyphro problems; Islam).</a:t>
            </a:r>
            <a:endParaRPr lang="en-US" sz="2400" i="1" dirty="0">
              <a:effectLst/>
            </a:endParaRPr>
          </a:p>
          <a:p>
            <a:pPr eaLnBrk="1" hangingPunct="1">
              <a:defRPr/>
            </a:pPr>
            <a:r>
              <a:rPr lang="en-US" sz="2400" dirty="0">
                <a:effectLst/>
              </a:rPr>
              <a:t>From this argument: not necessarily (yet) the God of the Bible, but we can situate this ‘moral argument’ in the context of a larger, cumulative case for God’s existence</a:t>
            </a:r>
            <a:r>
              <a:rPr lang="en-US" sz="2400" dirty="0" smtClean="0">
                <a:effectLst/>
              </a:rPr>
              <a:t>.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on theistic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1"/>
            <a:ext cx="8229600" cy="379452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Furthermore, some of these moral qualities are shareable from God Himself (His communicable, moral qualities). Each such quality is what can be present in many people.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For any moral qualities or principles that are not part of His communicable qualities, these He “created” timelessly – i.e., He sustains them in existence. These would be Platonic-like, yet </a:t>
            </a:r>
            <a:r>
              <a:rPr lang="en-US" sz="2400" i="1" dirty="0" smtClean="0"/>
              <a:t>dependent upon Him </a:t>
            </a:r>
            <a:r>
              <a:rPr lang="en-US" sz="2400" dirty="0" smtClean="0"/>
              <a:t>for existence. 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Review: 3 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94472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There are some core, moral truths that we all can know to be valid.</a:t>
            </a:r>
          </a:p>
          <a:p>
            <a:r>
              <a:rPr lang="en-US" sz="2400" dirty="0" smtClean="0">
                <a:effectLst/>
              </a:rPr>
              <a:t>These core moral truths are: </a:t>
            </a:r>
            <a:r>
              <a:rPr lang="en-US" sz="2400" b="1" i="1" dirty="0" smtClean="0">
                <a:effectLst/>
              </a:rPr>
              <a:t>objectively real </a:t>
            </a:r>
            <a:r>
              <a:rPr lang="en-US" sz="2400" dirty="0" smtClean="0">
                <a:effectLst/>
              </a:rPr>
              <a:t>(i.e., they do not depend for their existence upon humans), universal, and immaterial.</a:t>
            </a:r>
          </a:p>
          <a:p>
            <a:r>
              <a:rPr lang="en-US" sz="2400" dirty="0" smtClean="0">
                <a:effectLst/>
              </a:rPr>
              <a:t>The best explanation for what they are is that they are grounded in God’s character.</a:t>
            </a:r>
          </a:p>
          <a:p>
            <a:r>
              <a:rPr lang="en-US" sz="2400" i="1" dirty="0" smtClean="0">
                <a:effectLst/>
              </a:rPr>
              <a:t>How might we take this all the way to an argument for the </a:t>
            </a:r>
            <a:r>
              <a:rPr lang="en-US" sz="2400" dirty="0" smtClean="0">
                <a:effectLst/>
              </a:rPr>
              <a:t>Christian</a:t>
            </a:r>
            <a:r>
              <a:rPr lang="en-US" sz="2400" i="1" dirty="0" smtClean="0">
                <a:effectLst/>
              </a:rPr>
              <a:t> God?</a:t>
            </a:r>
            <a:endParaRPr lang="en-US" sz="2400" dirty="0" smtClean="0">
              <a:effectLst/>
            </a:endParaRPr>
          </a:p>
          <a:p>
            <a:endParaRPr lang="en-US" sz="2400" i="1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93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Which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Now, evil presupposes goodness (Augustine). What then is the best explanation for this standard of goodness?</a:t>
            </a:r>
          </a:p>
          <a:p>
            <a:r>
              <a:rPr lang="en-US" sz="2400" dirty="0" smtClean="0">
                <a:effectLst/>
              </a:rPr>
              <a:t>To be truly good, God must be love. This suggests God is personal, too.</a:t>
            </a:r>
          </a:p>
          <a:p>
            <a:r>
              <a:rPr lang="en-US" sz="2400" dirty="0" smtClean="0">
                <a:effectLst/>
              </a:rPr>
              <a:t>To be truly good, God must be truly just.</a:t>
            </a:r>
          </a:p>
          <a:p>
            <a:r>
              <a:rPr lang="en-US" sz="2400" dirty="0" smtClean="0">
                <a:effectLst/>
              </a:rPr>
              <a:t>Together, these suggest that God would deal with evil, yet in love and care for humans.</a:t>
            </a:r>
          </a:p>
          <a:p>
            <a:r>
              <a:rPr lang="en-US" sz="2400" dirty="0" smtClean="0"/>
              <a:t>A short step to the gospel…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2996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/>
              </a:rPr>
              <a:t>Implications for the Fact-Value Split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1. We could not have scientific knowledge based on naturalism. The “fact” side is false.</a:t>
            </a:r>
          </a:p>
          <a:p>
            <a:r>
              <a:rPr lang="en-US" sz="2400" dirty="0" smtClean="0">
                <a:effectLst/>
              </a:rPr>
              <a:t>2. There are at least some morals that exist objectively </a:t>
            </a:r>
            <a:r>
              <a:rPr lang="en-US" sz="2400" b="1" i="1" dirty="0" smtClean="0">
                <a:effectLst/>
              </a:rPr>
              <a:t>and</a:t>
            </a:r>
            <a:r>
              <a:rPr lang="en-US" sz="2400" dirty="0" smtClean="0">
                <a:effectLst/>
              </a:rPr>
              <a:t> we know as such. There is (at least some) moral knowledge. So, that part of the “value” side is false, too.</a:t>
            </a:r>
          </a:p>
          <a:p>
            <a:r>
              <a:rPr lang="en-US" sz="2400" dirty="0" smtClean="0">
                <a:effectLst/>
              </a:rPr>
              <a:t>3. And, we can have at least some religious knowledge (i.e., these are grounded in God), so that aspect also is false.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Why Stress this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It is </a:t>
            </a:r>
            <a:r>
              <a:rPr lang="en-US" sz="2400" i="1" dirty="0" smtClean="0">
                <a:effectLst/>
              </a:rPr>
              <a:t>crucial</a:t>
            </a:r>
            <a:r>
              <a:rPr lang="en-US" sz="2400" dirty="0" smtClean="0">
                <a:effectLst/>
              </a:rPr>
              <a:t> that we address this “split,” for it is deeply entrenched in peoples’ mindsets.</a:t>
            </a:r>
          </a:p>
          <a:p>
            <a:pPr>
              <a:defRPr/>
            </a:pPr>
            <a:r>
              <a:rPr lang="en-US" sz="2400" dirty="0" smtClean="0">
                <a:effectLst/>
              </a:rPr>
              <a:t>It leads to shriveled disciples, who tend to bifurcate Christianity </a:t>
            </a:r>
            <a:r>
              <a:rPr lang="en-US" sz="2400" dirty="0">
                <a:effectLst/>
              </a:rPr>
              <a:t>just </a:t>
            </a:r>
            <a:r>
              <a:rPr lang="en-US" sz="2400" dirty="0" smtClean="0">
                <a:effectLst/>
              </a:rPr>
              <a:t>to their “hearts” &amp; “souls” (i.e., our deep feelings?) - &amp; not even the biblical heart - but not their minds.</a:t>
            </a:r>
          </a:p>
          <a:p>
            <a:pPr>
              <a:defRPr/>
            </a:pPr>
            <a:r>
              <a:rPr lang="en-US" sz="2400" dirty="0" smtClean="0">
                <a:effectLst/>
              </a:rPr>
              <a:t>We cannot love the Lord with </a:t>
            </a:r>
            <a:r>
              <a:rPr lang="en-US" sz="2400" i="1" dirty="0" smtClean="0">
                <a:effectLst/>
              </a:rPr>
              <a:t>all</a:t>
            </a:r>
            <a:r>
              <a:rPr lang="en-US" sz="2400" dirty="0" smtClean="0">
                <a:effectLst/>
              </a:rPr>
              <a:t> our hearts, souls, minds &amp; strength as long as this false view is </a:t>
            </a:r>
            <a:r>
              <a:rPr lang="en-US" sz="2400" i="1" dirty="0" smtClean="0">
                <a:effectLst/>
              </a:rPr>
              <a:t>assumed</a:t>
            </a:r>
            <a:r>
              <a:rPr lang="en-US" sz="2400" dirty="0" smtClean="0">
                <a:effectLst/>
              </a:rPr>
              <a:t> to be true.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Questioning that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Still, maybe we should question that. </a:t>
            </a:r>
          </a:p>
          <a:p>
            <a:pPr eaLnBrk="1" hangingPunct="1">
              <a:defRPr/>
            </a:pPr>
            <a:endParaRPr lang="en-US" dirty="0" smtClean="0">
              <a:effectLst/>
            </a:endParaRPr>
          </a:p>
          <a:p>
            <a:pPr eaLnBrk="1" hangingPunct="1">
              <a:defRPr/>
            </a:pPr>
            <a:r>
              <a:rPr lang="en-US" dirty="0" smtClean="0">
                <a:effectLst/>
              </a:rPr>
              <a:t>So, is there a justifiable way to sort through them, to see (with good reasons) how we should live, &amp; what we ought to permit/prohibit?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050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978"/>
            <a:ext cx="8229600" cy="65127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dirty="0" smtClean="0">
                <a:effectLst/>
              </a:rPr>
              <a:t>Consider some core moral truths…</a:t>
            </a: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endParaRPr lang="en-US" sz="4000" dirty="0" smtClean="0">
              <a:effectLst/>
            </a:endParaRP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Murder is wrong.</a:t>
            </a:r>
          </a:p>
          <a:p>
            <a:pPr eaLnBrk="1" hangingPunct="1"/>
            <a:r>
              <a:rPr lang="en-US" dirty="0" smtClean="0">
                <a:effectLst/>
              </a:rPr>
              <a:t>Rape is wrong.</a:t>
            </a:r>
          </a:p>
          <a:p>
            <a:pPr eaLnBrk="1" hangingPunct="1"/>
            <a:r>
              <a:rPr lang="en-US" dirty="0" smtClean="0">
                <a:effectLst/>
              </a:rPr>
              <a:t>Justice is good.</a:t>
            </a:r>
          </a:p>
          <a:p>
            <a:pPr eaLnBrk="1" hangingPunct="1"/>
            <a:r>
              <a:rPr lang="en-US" dirty="0" smtClean="0">
                <a:effectLst/>
              </a:rPr>
              <a:t>Love is good.</a:t>
            </a:r>
          </a:p>
          <a:p>
            <a:pPr eaLnBrk="1" hangingPunct="1"/>
            <a:r>
              <a:rPr lang="en-US" dirty="0" smtClean="0">
                <a:effectLst/>
              </a:rPr>
              <a:t>Genocide is wrong.</a:t>
            </a:r>
          </a:p>
          <a:p>
            <a:pPr eaLnBrk="1" hangingPunct="1"/>
            <a:r>
              <a:rPr lang="en-US" dirty="0" smtClean="0">
                <a:effectLst/>
              </a:rPr>
              <a:t>Slavery is wrong.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effectLst/>
              </a:rPr>
              <a:t>What kind of thing </a:t>
            </a:r>
            <a:r>
              <a:rPr lang="en-US" smtClean="0">
                <a:effectLst/>
              </a:rPr>
              <a:t>are they?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1"/>
            <a:ext cx="8229600" cy="3623072"/>
          </a:xfrm>
        </p:spPr>
        <p:txBody>
          <a:bodyPr/>
          <a:lstStyle/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For many, many people in the history of the west, they have been thought to be transcendent, universal, immaterial, and objective properties (features) of reality: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Biblical authors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Plato, Aristotle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Aquinas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Calvin, Luther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Islamic &amp; Jewish ethicists in Middle 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</a:rPr>
              <a:t>But, since then, many alternatives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71551"/>
            <a:ext cx="8229600" cy="3623072"/>
          </a:xfrm>
        </p:spPr>
        <p:txBody>
          <a:bodyPr/>
          <a:lstStyle/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/>
              </a:rPr>
              <a:t>Two key questions to ask: </a:t>
            </a: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>
              <a:effectLst/>
            </a:endParaRPr>
          </a:p>
          <a:p>
            <a:pPr marL="8572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 smtClean="0">
                <a:effectLst/>
              </a:rPr>
              <a:t>What are the alternative ways of thinking of what these core morals are?</a:t>
            </a:r>
          </a:p>
          <a:p>
            <a:pPr marL="8572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dirty="0" smtClean="0">
              <a:effectLst/>
            </a:endParaRPr>
          </a:p>
          <a:p>
            <a:pPr marL="857250" indent="-51435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 smtClean="0">
                <a:effectLst/>
              </a:rPr>
              <a:t>Can these historical alternatives adequately account for the truth of these core morals?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084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role of nominalism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680222"/>
          </a:xfrm>
        </p:spPr>
        <p:txBody>
          <a:bodyPr/>
          <a:lstStyle/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And, </a:t>
            </a:r>
            <a:r>
              <a:rPr lang="en-US" sz="2400" dirty="0" smtClean="0">
                <a:effectLst/>
              </a:rPr>
              <a:t>notice</a:t>
            </a:r>
            <a:r>
              <a:rPr lang="en-US" sz="2400" dirty="0">
                <a:effectLst/>
              </a:rPr>
              <a:t>: </a:t>
            </a:r>
            <a:r>
              <a:rPr lang="en-US" sz="2400" i="1" dirty="0">
                <a:effectLst/>
              </a:rPr>
              <a:t>all</a:t>
            </a:r>
            <a:r>
              <a:rPr lang="en-US" sz="2400" dirty="0">
                <a:effectLst/>
              </a:rPr>
              <a:t> these alternatives that follow are </a:t>
            </a:r>
            <a:r>
              <a:rPr lang="en-US" sz="2400" i="1" dirty="0" smtClean="0">
                <a:effectLst/>
              </a:rPr>
              <a:t>nominalist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(note Ockham’s work in late 1300s)</a:t>
            </a: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So, there are no universal morals that exist.</a:t>
            </a: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Everything is particular; so, will be easy to see how things like relativism could arise.</a:t>
            </a: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Fits with voluntarism in theology – all by the </a:t>
            </a:r>
            <a:r>
              <a:rPr lang="en-US" sz="2400" i="1" dirty="0" smtClean="0">
                <a:effectLst/>
              </a:rPr>
              <a:t>will</a:t>
            </a:r>
            <a:r>
              <a:rPr lang="en-US" sz="2400" dirty="0" smtClean="0">
                <a:effectLst/>
              </a:rPr>
              <a:t> of God (e.g., at start of Sci. Revol.).</a:t>
            </a:r>
            <a:endParaRPr lang="en-US" sz="2400" dirty="0">
              <a:effectLst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ffectLst/>
              </a:rPr>
              <a:t>Many alternatives: Hobbes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1588-1679</a:t>
            </a:r>
            <a:r>
              <a:rPr lang="en-US" sz="2400" dirty="0">
                <a:effectLst/>
              </a:rPr>
              <a:t> </a:t>
            </a:r>
            <a:r>
              <a:rPr lang="en-US" sz="2400" dirty="0" smtClean="0">
                <a:effectLst/>
              </a:rPr>
              <a:t>(England)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Good &amp; bad are just motions of matter: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What is good is our being attracted to something, and what is bad is our being repelled away from something.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Problems (are these adequate accounts of morality?):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>
                <a:effectLst/>
              </a:rPr>
              <a:t>The rapist moves toward his victim, as does the murderer.  If so, why then are these wrong?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 dirty="0" smtClean="0">
                <a:effectLst/>
              </a:rPr>
              <a:t>Motions can be exhausted descriptively, but morality is prescriptive.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2787</TotalTime>
  <Words>2475</Words>
  <Application>Microsoft Office PowerPoint</Application>
  <PresentationFormat>On-screen Show (16:9)</PresentationFormat>
  <Paragraphs>224</Paragraphs>
  <Slides>38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Garamond</vt:lpstr>
      <vt:lpstr>Times New Roman</vt:lpstr>
      <vt:lpstr>Wingdings</vt:lpstr>
      <vt:lpstr>Stream</vt:lpstr>
      <vt:lpstr>Ethics and the Search for Moral Knowledge</vt:lpstr>
      <vt:lpstr>There are many competing moral voices today…</vt:lpstr>
      <vt:lpstr>What should we think about these many claims? Why?</vt:lpstr>
      <vt:lpstr>Questioning that assumption</vt:lpstr>
      <vt:lpstr> Consider some core moral truths… </vt:lpstr>
      <vt:lpstr>What kind of thing are they?</vt:lpstr>
      <vt:lpstr>But, since then, many alternatives</vt:lpstr>
      <vt:lpstr>The role of nominalism</vt:lpstr>
      <vt:lpstr>Many alternatives: Hobbes</vt:lpstr>
      <vt:lpstr>More alternatives: Hume</vt:lpstr>
      <vt:lpstr>More alternatives: Kant</vt:lpstr>
      <vt:lpstr>Assessing Kant</vt:lpstr>
      <vt:lpstr>Assessing Kant 2</vt:lpstr>
      <vt:lpstr>The “fact-value split’s” legacy after Kant:</vt:lpstr>
      <vt:lpstr>The fact-value split’s legacy after Kant 2</vt:lpstr>
      <vt:lpstr>More alternatives: Bentham &amp; Mill</vt:lpstr>
      <vt:lpstr>Utilitarianism assessed</vt:lpstr>
      <vt:lpstr>More alternatives: Naturalism</vt:lpstr>
      <vt:lpstr>Naturalism’s Options in Ethics</vt:lpstr>
      <vt:lpstr>Naturalistic ethics assessed</vt:lpstr>
      <vt:lpstr>Naturalistic ethics assessed 2</vt:lpstr>
      <vt:lpstr>More Problems for Naturalistic Ethics</vt:lpstr>
      <vt:lpstr>More alternatives: Relativism</vt:lpstr>
      <vt:lpstr>Relativism assessed 1</vt:lpstr>
      <vt:lpstr>Relativism assessed 2</vt:lpstr>
      <vt:lpstr>More alternatives: Postmodernism 1</vt:lpstr>
      <vt:lpstr>Postmodernism 2</vt:lpstr>
      <vt:lpstr>Postmodernism assessed</vt:lpstr>
      <vt:lpstr>What then are these core, moral truths?</vt:lpstr>
      <vt:lpstr>More on Nominalism…?</vt:lpstr>
      <vt:lpstr>What is the best explanation for what they are?</vt:lpstr>
      <vt:lpstr>Two options 1 </vt:lpstr>
      <vt:lpstr>Two Options 2</vt:lpstr>
      <vt:lpstr>More on theistic option</vt:lpstr>
      <vt:lpstr>Review: 3 Main Points</vt:lpstr>
      <vt:lpstr>Which God?</vt:lpstr>
      <vt:lpstr>Implications for the Fact-Value Split</vt:lpstr>
      <vt:lpstr>Why Stress this Split?</vt:lpstr>
    </vt:vector>
  </TitlesOfParts>
  <Company>Biola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Options in Ethics</dc:title>
  <dc:creator>default</dc:creator>
  <cp:lastModifiedBy>Scott Smith</cp:lastModifiedBy>
  <cp:revision>236</cp:revision>
  <cp:lastPrinted>1601-01-01T00:00:00Z</cp:lastPrinted>
  <dcterms:created xsi:type="dcterms:W3CDTF">2001-02-13T23:20:10Z</dcterms:created>
  <dcterms:modified xsi:type="dcterms:W3CDTF">2018-08-08T18:42:06Z</dcterms:modified>
</cp:coreProperties>
</file>